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71" r:id="rId3"/>
    <p:sldId id="263" r:id="rId4"/>
    <p:sldId id="264" r:id="rId5"/>
    <p:sldId id="268" r:id="rId6"/>
    <p:sldId id="272" r:id="rId7"/>
    <p:sldId id="265" r:id="rId8"/>
    <p:sldId id="266" r:id="rId9"/>
    <p:sldId id="273" r:id="rId10"/>
    <p:sldId id="274" r:id="rId11"/>
    <p:sldId id="275" r:id="rId12"/>
    <p:sldId id="276" r:id="rId13"/>
    <p:sldId id="277" r:id="rId14"/>
    <p:sldId id="278" r:id="rId15"/>
    <p:sldId id="279" r:id="rId16"/>
    <p:sldId id="269" r:id="rId17"/>
    <p:sldId id="259" r:id="rId18"/>
    <p:sldId id="260" r:id="rId19"/>
    <p:sldId id="261" r:id="rId20"/>
    <p:sldId id="26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76C3"/>
    <a:srgbClr val="6879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20"/>
    <p:restoredTop sz="96291"/>
  </p:normalViewPr>
  <p:slideViewPr>
    <p:cSldViewPr snapToGrid="0" snapToObjects="1">
      <p:cViewPr varScale="1">
        <p:scale>
          <a:sx n="53" d="100"/>
          <a:sy n="53" d="100"/>
        </p:scale>
        <p:origin x="192" y="1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DF813-4A23-E945-A461-50B1B30B4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D9721D-4DEE-4341-BDD6-B181DDB1A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88915-6FF8-FE42-8B9C-7016BCA17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59566-F549-7D43-96C2-6FD82CA63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21AB9-40E4-6B49-905C-8340E7BEA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39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53B42-C32A-554B-AF24-1E219B719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3C729A-FF7F-2240-BC42-E177796CC9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6FC04-0D49-794B-9983-CE4D8A7C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DDA5F-2560-3B46-8434-752903108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6605F-7D77-2C44-A698-C6CDEF5A7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50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EBC884-A956-9B4D-914F-20E9EFB6E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75F4ED-E2C5-0440-8C80-1BEEFA266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2943B-533D-7D41-9B42-193027955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F3B86-66B9-0046-9C87-B35322175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4C1F5-E502-BF41-98C1-A39858450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644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63371-3F8F-024E-A75B-B06D0AEF8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81A99-41FC-3946-B877-55D1DC99D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3ABE-019F-534A-96D8-695ADA532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FA862-3BE0-F24D-B00D-684BE04D7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94E8B-5737-A947-A03E-78008AE3F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721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2AA98-7FF4-9A45-9F59-CE472D94B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77614C-2028-EA4D-B930-D5CF92878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F86B3-7E4E-E84B-9FB0-45D6EEE7E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32103-36F5-7B47-A0E3-49CFC627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4D7D3-85DB-804B-89DA-5DE2AB19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42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1FE6-C490-9547-9FBE-469CAEF18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D9840-90A1-E245-A231-FC3B0ED56D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06E804-F3BA-1F43-A28B-10AF8666C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03B1A-C3B2-2848-9B77-7A4E2BF00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E33BD-7B3E-F144-BA12-6490F7DEB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B25B8-1C87-3648-A259-80700CC48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63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6EC74-B6A3-574E-8BDF-D830D1187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56174-0905-114A-990D-D77B0766E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6989AF-384E-1843-93B5-EA1EEF928C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22820E-4F89-8146-9275-27137395B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FD1675-6D60-B442-913E-712B8253EB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7AF92F-CDD0-8242-8807-CA23D958D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18ECAA-9459-7049-BE00-EB059718D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E1CAA-7CB3-0846-B1EF-83D2FFC7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734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D773D-29E2-2742-BC80-00FB753C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0461FE-E12F-2041-AA20-1248B9CD0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333C49-8F8C-7D48-A6F1-81412FD96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BDB915-9274-FF46-A39A-26AD924D3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673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BD4CE4-AC37-FB41-A7D0-D13772FD8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24FB3F-E002-604F-BEF4-D3530149E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51AA93-337C-CF47-9728-D382FB9D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3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4FC3F-0107-3C41-B9C9-DAFA4622E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5B79A-6EF8-FD4D-8CEE-FC683A906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10D83B-E2D3-C049-9A57-ADEA6CECA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F72EFC-B246-D84E-9E95-49D115DC9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00A6A-E5A7-7048-8329-1A6164290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2C8DA-D469-A44F-8AFC-D5F63C193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3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76C89-64FA-1B4F-97A1-EC7A6D5AD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2A7FB8-AA39-264C-8659-E90EFCF373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7B21D9-FB4E-C74E-B946-28EF59602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E80D5A-BF95-594A-83B3-A057D3BF1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47780-594E-B04B-8C00-A46AEEB96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CA445-C8FE-6A44-BF3A-71FDD7A8B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83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E17454-402C-6C43-8DFB-7B1FCDBFA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7CE6F0-E391-FC42-941C-732188D04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AA5A5-7CF5-8346-AF83-E7D270F131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1AA50-7632-9142-AA05-00B296F06E64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8BCE8-766A-4344-B1CB-2D180AA74F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BD569-F6BC-CB44-9CF3-096606F286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42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2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22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21.png"/><Relationship Id="rId9" Type="http://schemas.openxmlformats.org/officeDocument/2006/relationships/image" Target="../media/image17.png"/><Relationship Id="rId1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FA3E42-DA6B-7941-BAB7-7B83258FD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" y="990364"/>
            <a:ext cx="3287950" cy="32879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F8BF23F-09F3-1E43-BBBA-777101BE1817}"/>
              </a:ext>
            </a:extLst>
          </p:cNvPr>
          <p:cNvSpPr/>
          <p:nvPr/>
        </p:nvSpPr>
        <p:spPr>
          <a:xfrm>
            <a:off x="2121259" y="3625219"/>
            <a:ext cx="10051286" cy="5621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7046FA-85C3-6944-B11D-EADA7BC0A51D}"/>
              </a:ext>
            </a:extLst>
          </p:cNvPr>
          <p:cNvSpPr txBox="1"/>
          <p:nvPr/>
        </p:nvSpPr>
        <p:spPr>
          <a:xfrm>
            <a:off x="2827821" y="3676354"/>
            <a:ext cx="86381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Helvetica" pitchFamily="2" charset="0"/>
              </a:rPr>
              <a:t>Key for the Open Source Community</a:t>
            </a:r>
            <a:endParaRPr lang="en-US" sz="2800" b="1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A32C78-D2E3-CE4E-8392-511078CBA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7017" y="1378541"/>
            <a:ext cx="5559898" cy="198722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1303BEA-22D4-144E-83E1-911387298E24}"/>
              </a:ext>
            </a:extLst>
          </p:cNvPr>
          <p:cNvSpPr txBox="1"/>
          <p:nvPr/>
        </p:nvSpPr>
        <p:spPr>
          <a:xfrm>
            <a:off x="9767298" y="4823345"/>
            <a:ext cx="2190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The 3</a:t>
            </a:r>
            <a:r>
              <a:rPr lang="en-US" sz="2800" baseline="30000" dirty="0"/>
              <a:t>rd</a:t>
            </a:r>
            <a:r>
              <a:rPr lang="en-US" sz="2800" dirty="0"/>
              <a:t> Group</a:t>
            </a:r>
          </a:p>
        </p:txBody>
      </p:sp>
    </p:spTree>
    <p:extLst>
      <p:ext uri="{BB962C8B-B14F-4D97-AF65-F5344CB8AC3E}">
        <p14:creationId xmlns:p14="http://schemas.microsoft.com/office/powerpoint/2010/main" val="3176123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147B3A-5BCF-DF4E-9C9D-54C8314139A4}"/>
              </a:ext>
            </a:extLst>
          </p:cNvPr>
          <p:cNvSpPr txBox="1"/>
          <p:nvPr/>
        </p:nvSpPr>
        <p:spPr>
          <a:xfrm>
            <a:off x="1920722" y="526470"/>
            <a:ext cx="287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Useful Tips - Config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10351BC-6B52-FB48-AAEE-4AA3B57A0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2432" y="1438180"/>
            <a:ext cx="7955745" cy="5543631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7D5259F-CF4F-DD41-802A-ED72BAC38480}"/>
              </a:ext>
            </a:extLst>
          </p:cNvPr>
          <p:cNvSpPr/>
          <p:nvPr/>
        </p:nvSpPr>
        <p:spPr>
          <a:xfrm>
            <a:off x="760377" y="1899843"/>
            <a:ext cx="3475878" cy="821410"/>
          </a:xfrm>
          <a:prstGeom prst="roundRect">
            <a:avLst/>
          </a:prstGeom>
          <a:solidFill>
            <a:srgbClr val="FF8B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latin typeface="Helvetica" pitchFamily="2" charset="0"/>
              </a:rPr>
              <a:t>System root directory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3DCC905-F2BE-1B4A-AC4D-354805C051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77" y="4014707"/>
            <a:ext cx="1802330" cy="2045131"/>
          </a:xfrm>
          <a:prstGeom prst="rect">
            <a:avLst/>
          </a:prstGeom>
        </p:spPr>
      </p:pic>
      <p:sp>
        <p:nvSpPr>
          <p:cNvPr id="22" name="Freeform 21">
            <a:extLst>
              <a:ext uri="{FF2B5EF4-FFF2-40B4-BE49-F238E27FC236}">
                <a16:creationId xmlns:a16="http://schemas.microsoft.com/office/drawing/2014/main" id="{1A7DCCF2-46E9-EE44-A73E-D675F11D3DC0}"/>
              </a:ext>
            </a:extLst>
          </p:cNvPr>
          <p:cNvSpPr/>
          <p:nvPr/>
        </p:nvSpPr>
        <p:spPr>
          <a:xfrm rot="10800000">
            <a:off x="1985804" y="3000540"/>
            <a:ext cx="728598" cy="1316625"/>
          </a:xfrm>
          <a:custGeom>
            <a:avLst/>
            <a:gdLst>
              <a:gd name="connsiteX0" fmla="*/ 0 w 5413374"/>
              <a:gd name="connsiteY0" fmla="*/ 1894681 h 5413374"/>
              <a:gd name="connsiteX1" fmla="*/ 2706687 w 5413374"/>
              <a:gd name="connsiteY1" fmla="*/ 0 h 5413374"/>
              <a:gd name="connsiteX2" fmla="*/ 5413374 w 5413374"/>
              <a:gd name="connsiteY2" fmla="*/ 1894681 h 5413374"/>
              <a:gd name="connsiteX3" fmla="*/ 4060031 w 5413374"/>
              <a:gd name="connsiteY3" fmla="*/ 1894681 h 5413374"/>
              <a:gd name="connsiteX4" fmla="*/ 4060031 w 5413374"/>
              <a:gd name="connsiteY4" fmla="*/ 5413374 h 5413374"/>
              <a:gd name="connsiteX5" fmla="*/ 1353344 w 5413374"/>
              <a:gd name="connsiteY5" fmla="*/ 5413374 h 5413374"/>
              <a:gd name="connsiteX6" fmla="*/ 1353344 w 5413374"/>
              <a:gd name="connsiteY6" fmla="*/ 1894681 h 5413374"/>
              <a:gd name="connsiteX7" fmla="*/ 0 w 5413374"/>
              <a:gd name="connsiteY7" fmla="*/ 1894681 h 5413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13374" h="5413374">
                <a:moveTo>
                  <a:pt x="0" y="1894681"/>
                </a:moveTo>
                <a:lnTo>
                  <a:pt x="2706687" y="0"/>
                </a:lnTo>
                <a:lnTo>
                  <a:pt x="5413374" y="1894681"/>
                </a:lnTo>
                <a:lnTo>
                  <a:pt x="4060031" y="1894681"/>
                </a:lnTo>
                <a:lnTo>
                  <a:pt x="4060031" y="5413374"/>
                </a:lnTo>
                <a:lnTo>
                  <a:pt x="1353344" y="5413374"/>
                </a:lnTo>
                <a:lnTo>
                  <a:pt x="1353344" y="1894681"/>
                </a:lnTo>
                <a:lnTo>
                  <a:pt x="0" y="1894681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94288" tIns="1388284" rIns="1794287" bIns="440944" numCol="1" spcCol="1270" anchor="ctr" anchorCtr="0">
            <a:noAutofit/>
          </a:bodyPr>
          <a:lstStyle/>
          <a:p>
            <a:pPr marL="0" lvl="0" indent="0"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6200" kern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862951D-E991-374C-A58C-CF029AEDDE6B}"/>
              </a:ext>
            </a:extLst>
          </p:cNvPr>
          <p:cNvSpPr txBox="1"/>
          <p:nvPr/>
        </p:nvSpPr>
        <p:spPr>
          <a:xfrm>
            <a:off x="2350102" y="4596452"/>
            <a:ext cx="14173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.</a:t>
            </a:r>
            <a:r>
              <a:rPr lang="en-US" sz="2400" dirty="0" err="1">
                <a:latin typeface="Helvetica" pitchFamily="2" charset="0"/>
              </a:rPr>
              <a:t>gitconfig</a:t>
            </a:r>
            <a:endParaRPr lang="en-US" sz="24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04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147B3A-5BCF-DF4E-9C9D-54C8314139A4}"/>
              </a:ext>
            </a:extLst>
          </p:cNvPr>
          <p:cNvSpPr txBox="1"/>
          <p:nvPr/>
        </p:nvSpPr>
        <p:spPr>
          <a:xfrm>
            <a:off x="1920722" y="526470"/>
            <a:ext cx="27167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Useful Tips - </a:t>
            </a:r>
            <a:r>
              <a:rPr lang="en-US" sz="2400" dirty="0" err="1">
                <a:latin typeface="Helvetica" pitchFamily="2" charset="0"/>
              </a:rPr>
              <a:t>Gitee</a:t>
            </a:r>
            <a:endParaRPr lang="en-US" sz="2400" dirty="0">
              <a:latin typeface="Helvetica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6808004-DC22-A84F-9619-7ADB47302CDB}"/>
              </a:ext>
            </a:extLst>
          </p:cNvPr>
          <p:cNvSpPr txBox="1"/>
          <p:nvPr/>
        </p:nvSpPr>
        <p:spPr>
          <a:xfrm>
            <a:off x="449205" y="1669010"/>
            <a:ext cx="59028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When we clone from the remote repository …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C22002-FE1B-8240-A98D-D37E993C67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467" b="70814"/>
          <a:stretch/>
        </p:blipFill>
        <p:spPr>
          <a:xfrm>
            <a:off x="209493" y="2350402"/>
            <a:ext cx="7361428" cy="180048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4E565DF-8D52-DA43-AE2C-518861C8AC37}"/>
              </a:ext>
            </a:extLst>
          </p:cNvPr>
          <p:cNvSpPr txBox="1"/>
          <p:nvPr/>
        </p:nvSpPr>
        <p:spPr>
          <a:xfrm>
            <a:off x="1870388" y="5363003"/>
            <a:ext cx="17588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63.00 KiB/s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F3756683-1CED-4D46-A371-457EC5665FAB}"/>
              </a:ext>
            </a:extLst>
          </p:cNvPr>
          <p:cNvSpPr/>
          <p:nvPr/>
        </p:nvSpPr>
        <p:spPr>
          <a:xfrm rot="7979649">
            <a:off x="3321008" y="4528658"/>
            <a:ext cx="1584391" cy="471312"/>
          </a:xfrm>
          <a:prstGeom prst="rightArrow">
            <a:avLst/>
          </a:pr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336390B-7DFA-254E-8152-A4945767E3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52828" y="2350402"/>
            <a:ext cx="6010130" cy="4507598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DC1F4A8-A069-CD4D-9725-21D93CB478A3}"/>
              </a:ext>
            </a:extLst>
          </p:cNvPr>
          <p:cNvSpPr txBox="1"/>
          <p:nvPr/>
        </p:nvSpPr>
        <p:spPr>
          <a:xfrm>
            <a:off x="6412427" y="2696792"/>
            <a:ext cx="27454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年轻人，</a:t>
            </a:r>
            <a:endParaRPr lang="en-US" altLang="zh-CN" sz="2800" dirty="0">
              <a:solidFill>
                <a:schemeClr val="bg1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KaiTi" panose="02010609060101010101" pitchFamily="49" charset="-122"/>
                <a:ea typeface="KaiTi" panose="02010609060101010101" pitchFamily="49" charset="-122"/>
              </a:rPr>
              <a:t>钞能力考虑一下？</a:t>
            </a:r>
            <a:endParaRPr lang="en-US" sz="2800" dirty="0">
              <a:solidFill>
                <a:schemeClr val="bg1"/>
              </a:solidFill>
              <a:latin typeface="KaiTi" panose="02010609060101010101" pitchFamily="49" charset="-122"/>
              <a:ea typeface="KaiT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68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3A1692F-53C1-CF4B-95BF-329720CA7C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34" t="14436" r="35852" b="2684"/>
          <a:stretch/>
        </p:blipFill>
        <p:spPr>
          <a:xfrm>
            <a:off x="3629203" y="1206554"/>
            <a:ext cx="5009946" cy="55435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147B3A-5BCF-DF4E-9C9D-54C8314139A4}"/>
              </a:ext>
            </a:extLst>
          </p:cNvPr>
          <p:cNvSpPr txBox="1"/>
          <p:nvPr/>
        </p:nvSpPr>
        <p:spPr>
          <a:xfrm>
            <a:off x="1920722" y="526470"/>
            <a:ext cx="27167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Useful Tips - </a:t>
            </a:r>
            <a:r>
              <a:rPr lang="en-US" sz="2400" dirty="0" err="1">
                <a:latin typeface="Helvetica" pitchFamily="2" charset="0"/>
              </a:rPr>
              <a:t>Gitee</a:t>
            </a:r>
            <a:endParaRPr lang="en-US" sz="2400" dirty="0">
              <a:latin typeface="Helvetica" pitchFamily="2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86120B3-92FE-2F47-8B6E-C2EE73037B86}"/>
              </a:ext>
            </a:extLst>
          </p:cNvPr>
          <p:cNvGrpSpPr/>
          <p:nvPr/>
        </p:nvGrpSpPr>
        <p:grpSpPr>
          <a:xfrm>
            <a:off x="441376" y="3176947"/>
            <a:ext cx="3187827" cy="2500707"/>
            <a:chOff x="555498" y="1899843"/>
            <a:chExt cx="3187827" cy="250070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070E1FE-1AD6-794A-84A5-BD631DD9A2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1479" r="7874" b="63084"/>
            <a:stretch/>
          </p:blipFill>
          <p:spPr>
            <a:xfrm>
              <a:off x="555498" y="1899843"/>
              <a:ext cx="3187827" cy="2500707"/>
            </a:xfrm>
            <a:prstGeom prst="rect">
              <a:avLst/>
            </a:prstGeom>
          </p:spPr>
        </p:pic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78486A9D-B701-F346-978E-EAA3A3BCB51F}"/>
                </a:ext>
              </a:extLst>
            </p:cNvPr>
            <p:cNvSpPr/>
            <p:nvPr/>
          </p:nvSpPr>
          <p:spPr>
            <a:xfrm>
              <a:off x="1520089" y="3712089"/>
              <a:ext cx="1696965" cy="348991"/>
            </a:xfrm>
            <a:prstGeom prst="round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F07F640F-D251-A14D-BA4E-C370E229D3CD}"/>
              </a:ext>
            </a:extLst>
          </p:cNvPr>
          <p:cNvSpPr/>
          <p:nvPr/>
        </p:nvSpPr>
        <p:spPr>
          <a:xfrm>
            <a:off x="3771901" y="6200771"/>
            <a:ext cx="969154" cy="563621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9C8EE89-1001-0F4D-9B73-AD492306E1D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215" r="20098" b="15263"/>
          <a:stretch/>
        </p:blipFill>
        <p:spPr>
          <a:xfrm>
            <a:off x="8431640" y="0"/>
            <a:ext cx="3760360" cy="31769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030B39A-FCFB-824E-8243-5827C50A42E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513" r="11141" b="1248"/>
          <a:stretch/>
        </p:blipFill>
        <p:spPr>
          <a:xfrm>
            <a:off x="8431640" y="3305539"/>
            <a:ext cx="3788228" cy="345885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0FC6F4D-5712-5D46-AFEA-8A6C91EC25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607423" y="1567477"/>
            <a:ext cx="1270000" cy="1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129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147B3A-5BCF-DF4E-9C9D-54C8314139A4}"/>
              </a:ext>
            </a:extLst>
          </p:cNvPr>
          <p:cNvSpPr txBox="1"/>
          <p:nvPr/>
        </p:nvSpPr>
        <p:spPr>
          <a:xfrm>
            <a:off x="1920722" y="526470"/>
            <a:ext cx="27167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Useful Tips - </a:t>
            </a:r>
            <a:r>
              <a:rPr lang="en-US" sz="2400" dirty="0" err="1">
                <a:latin typeface="Helvetica" pitchFamily="2" charset="0"/>
              </a:rPr>
              <a:t>Gitee</a:t>
            </a:r>
            <a:endParaRPr lang="en-US" sz="2400" dirty="0">
              <a:latin typeface="Helvetica" pitchFamily="2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97D2643-A000-484F-B9C9-743D161DE0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28" y="1688561"/>
            <a:ext cx="5969028" cy="4978939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45F9A28-47BA-D041-BCAC-8BACA1390605}"/>
              </a:ext>
            </a:extLst>
          </p:cNvPr>
          <p:cNvSpPr/>
          <p:nvPr/>
        </p:nvSpPr>
        <p:spPr>
          <a:xfrm>
            <a:off x="7124700" y="2495550"/>
            <a:ext cx="3981450" cy="2076450"/>
          </a:xfrm>
          <a:prstGeom prst="roundRect">
            <a:avLst/>
          </a:prstGeom>
          <a:solidFill>
            <a:srgbClr val="FF8B2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Helvetica" pitchFamily="2" charset="0"/>
              </a:rPr>
              <a:t>3.95 </a:t>
            </a:r>
            <a:r>
              <a:rPr lang="en-US" sz="4000" dirty="0" err="1">
                <a:latin typeface="Helvetica" pitchFamily="2" charset="0"/>
              </a:rPr>
              <a:t>MiB</a:t>
            </a:r>
            <a:r>
              <a:rPr lang="en-US" sz="4000" dirty="0">
                <a:latin typeface="Helvetica" pitchFamily="2" charset="0"/>
              </a:rPr>
              <a:t>/s</a:t>
            </a:r>
          </a:p>
        </p:txBody>
      </p:sp>
    </p:spTree>
    <p:extLst>
      <p:ext uri="{BB962C8B-B14F-4D97-AF65-F5344CB8AC3E}">
        <p14:creationId xmlns:p14="http://schemas.microsoft.com/office/powerpoint/2010/main" val="8854336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147B3A-5BCF-DF4E-9C9D-54C8314139A4}"/>
              </a:ext>
            </a:extLst>
          </p:cNvPr>
          <p:cNvSpPr txBox="1"/>
          <p:nvPr/>
        </p:nvSpPr>
        <p:spPr>
          <a:xfrm>
            <a:off x="1920722" y="526470"/>
            <a:ext cx="2700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Useful Tips - Links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1ABE0F-AC0E-384E-85C5-F91CDA0527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28" y="2260061"/>
            <a:ext cx="6290896" cy="393181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D1DC656-E1F8-A443-B1BE-6C66728FC787}"/>
              </a:ext>
            </a:extLst>
          </p:cNvPr>
          <p:cNvSpPr txBox="1"/>
          <p:nvPr/>
        </p:nvSpPr>
        <p:spPr>
          <a:xfrm>
            <a:off x="941139" y="1715177"/>
            <a:ext cx="4477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jaywcjlove</a:t>
            </a:r>
            <a:r>
              <a:rPr lang="en-US" dirty="0"/>
              <a:t>/awesome-mac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AA86556-E050-7142-A58C-D037C4748D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8327" y="2260061"/>
            <a:ext cx="6290896" cy="393181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0E287F9-2E75-0245-A235-FBB1B97D545B}"/>
              </a:ext>
            </a:extLst>
          </p:cNvPr>
          <p:cNvSpPr/>
          <p:nvPr/>
        </p:nvSpPr>
        <p:spPr>
          <a:xfrm>
            <a:off x="5966930" y="1715177"/>
            <a:ext cx="49228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/Awesome-Windows/Awesome</a:t>
            </a:r>
          </a:p>
        </p:txBody>
      </p:sp>
    </p:spTree>
    <p:extLst>
      <p:ext uri="{BB962C8B-B14F-4D97-AF65-F5344CB8AC3E}">
        <p14:creationId xmlns:p14="http://schemas.microsoft.com/office/powerpoint/2010/main" val="33509819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147B3A-5BCF-DF4E-9C9D-54C8314139A4}"/>
              </a:ext>
            </a:extLst>
          </p:cNvPr>
          <p:cNvSpPr txBox="1"/>
          <p:nvPr/>
        </p:nvSpPr>
        <p:spPr>
          <a:xfrm>
            <a:off x="1920722" y="526470"/>
            <a:ext cx="27007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Useful Tips - Links</a:t>
            </a: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F6555243-0786-6643-8C78-49CDA709ADB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941139" y="1464253"/>
          <a:ext cx="9816634" cy="52801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49786">
                  <a:extLst>
                    <a:ext uri="{9D8B030D-6E8A-4147-A177-3AD203B41FA5}">
                      <a16:colId xmlns:a16="http://schemas.microsoft.com/office/drawing/2014/main" val="250650774"/>
                    </a:ext>
                  </a:extLst>
                </a:gridCol>
                <a:gridCol w="2866848">
                  <a:extLst>
                    <a:ext uri="{9D8B030D-6E8A-4147-A177-3AD203B41FA5}">
                      <a16:colId xmlns:a16="http://schemas.microsoft.com/office/drawing/2014/main" val="444594901"/>
                    </a:ext>
                  </a:extLst>
                </a:gridCol>
              </a:tblGrid>
              <a:tr h="952003"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latin typeface="Helvetica" pitchFamily="2" charset="0"/>
                        </a:rPr>
                        <a:t>Links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i="0" dirty="0">
                          <a:latin typeface="Helvetica" pitchFamily="2" charset="0"/>
                        </a:rPr>
                        <a:t>Content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22696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i="0" dirty="0">
                        <a:latin typeface="Helvetica" pitchFamily="2" charset="0"/>
                        <a:hlinkClick r:id="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i="0" dirty="0">
                          <a:latin typeface="Helvetica" pitchFamily="2" charset="0"/>
                          <a:hlinkClick r:id=""/>
                        </a:rPr>
                        <a:t>https://github.com/USTC-Resource/USTC-Course</a:t>
                      </a:r>
                      <a:endParaRPr lang="en-US" sz="2000" b="1" i="0" dirty="0">
                        <a:latin typeface="Helvetica" pitchFamily="2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i="0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KaiTi" panose="02010609060101010101" pitchFamily="49" charset="-122"/>
                          <a:ea typeface="KaiTi" panose="02010609060101010101" pitchFamily="49" charset="-122"/>
                          <a:cs typeface="+mn-cs"/>
                        </a:rPr>
                        <a:t>课程资源</a:t>
                      </a:r>
                      <a:endParaRPr lang="en-US" sz="2400" b="1" i="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5046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i="0" dirty="0">
                        <a:latin typeface="Helvetica" pitchFamily="2" charset="0"/>
                        <a:hlinkClick r:id="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i="0" dirty="0">
                          <a:latin typeface="Helvetica" pitchFamily="2" charset="0"/>
                          <a:hlinkClick r:id=""/>
                        </a:rPr>
                        <a:t>https://github.com/ustcwpz/USTC-CS-Courses-Resource</a:t>
                      </a:r>
                      <a:endParaRPr lang="en-US" sz="2000" b="1" i="0" dirty="0">
                        <a:latin typeface="Helvetica" pitchFamily="2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i="0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KaiTi" panose="02010609060101010101" pitchFamily="49" charset="-122"/>
                          <a:ea typeface="KaiTi" panose="02010609060101010101" pitchFamily="49" charset="-122"/>
                          <a:cs typeface="+mn-cs"/>
                        </a:rPr>
                        <a:t>USTC</a:t>
                      </a:r>
                      <a:r>
                        <a:rPr lang="zh-CN" altLang="en-US" sz="24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KaiTi" panose="02010609060101010101" pitchFamily="49" charset="-122"/>
                          <a:ea typeface="KaiTi" panose="02010609060101010101" pitchFamily="49" charset="-122"/>
                          <a:cs typeface="+mn-cs"/>
                        </a:rPr>
                        <a:t>计算机学院课程资源</a:t>
                      </a:r>
                      <a:endParaRPr lang="en-US" sz="2400" b="1" i="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693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i="0" dirty="0">
                        <a:latin typeface="Helvetica" pitchFamily="2" charset="0"/>
                        <a:hlinkClick r:id="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i="0" dirty="0">
                          <a:latin typeface="Helvetica" pitchFamily="2" charset="0"/>
                          <a:hlinkClick r:id=""/>
                        </a:rPr>
                        <a:t>https://github.com/ustctug/ustcthesis</a:t>
                      </a:r>
                      <a:endParaRPr lang="en-US" sz="2000" b="1" i="0" dirty="0">
                        <a:latin typeface="Helvetica" pitchFamily="2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i="0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b="1" i="0" dirty="0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科大论文</a:t>
                      </a:r>
                      <a:r>
                        <a:rPr lang="en-US" altLang="zh-CN" sz="2400" b="1" i="0" dirty="0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Latex</a:t>
                      </a:r>
                      <a:r>
                        <a:rPr lang="zh-CN" altLang="en-US" sz="2400" b="1" i="0" dirty="0">
                          <a:latin typeface="KaiTi" panose="02010609060101010101" pitchFamily="49" charset="-122"/>
                          <a:ea typeface="KaiTi" panose="02010609060101010101" pitchFamily="49" charset="-122"/>
                        </a:rPr>
                        <a:t>模版</a:t>
                      </a:r>
                      <a:endParaRPr lang="en-US" sz="2400" b="1" i="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471840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i="0" dirty="0">
                        <a:latin typeface="Helvetica" pitchFamily="2" charset="0"/>
                        <a:hlinkClick r:id="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i="0" dirty="0">
                          <a:latin typeface="Helvetica" pitchFamily="2" charset="0"/>
                          <a:hlinkClick r:id=""/>
                        </a:rPr>
                        <a:t>https://github.com/JING-TIME/ustc-course</a:t>
                      </a:r>
                      <a:endParaRPr lang="en-US" sz="2000" b="1" i="0" dirty="0">
                        <a:latin typeface="Helvetica" pitchFamily="2" charset="0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000" b="1" i="0" dirty="0">
                        <a:latin typeface="Helvetica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KaiTi" panose="02010609060101010101" pitchFamily="49" charset="-122"/>
                          <a:ea typeface="KaiTi" panose="02010609060101010101" pitchFamily="49" charset="-122"/>
                          <a:cs typeface="+mn-cs"/>
                        </a:rPr>
                        <a:t>USTC </a:t>
                      </a:r>
                      <a:r>
                        <a:rPr lang="zh-CN" altLang="en-US" sz="2400" b="1" i="0" u="none" strike="noStrike" kern="1200" dirty="0">
                          <a:solidFill>
                            <a:schemeClr val="dk1"/>
                          </a:solidFill>
                          <a:effectLst/>
                          <a:latin typeface="KaiTi" panose="02010609060101010101" pitchFamily="49" charset="-122"/>
                          <a:ea typeface="KaiTi" panose="02010609060101010101" pitchFamily="49" charset="-122"/>
                          <a:cs typeface="+mn-cs"/>
                        </a:rPr>
                        <a:t>评课</a:t>
                      </a:r>
                      <a:endParaRPr lang="en-US" sz="2400" b="1" i="0" dirty="0">
                        <a:latin typeface="KaiTi" panose="02010609060101010101" pitchFamily="49" charset="-122"/>
                        <a:ea typeface="KaiTi" panose="02010609060101010101" pitchFamily="49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7934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1970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37F9A9-0750-004B-BF55-60862686A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72" y="1460499"/>
            <a:ext cx="3785344" cy="35179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952E15-2C8A-B246-9E26-6545CD9E7DD3}"/>
              </a:ext>
            </a:extLst>
          </p:cNvPr>
          <p:cNvSpPr txBox="1"/>
          <p:nvPr/>
        </p:nvSpPr>
        <p:spPr>
          <a:xfrm>
            <a:off x="5307625" y="2834728"/>
            <a:ext cx="33233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Helvetica" pitchFamily="2" charset="0"/>
              </a:rPr>
              <a:t>Check it out </a:t>
            </a:r>
          </a:p>
        </p:txBody>
      </p:sp>
    </p:spTree>
    <p:extLst>
      <p:ext uri="{BB962C8B-B14F-4D97-AF65-F5344CB8AC3E}">
        <p14:creationId xmlns:p14="http://schemas.microsoft.com/office/powerpoint/2010/main" val="2299342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395CB2-75E9-9D4B-8596-DE6B3E866EF7}"/>
              </a:ext>
            </a:extLst>
          </p:cNvPr>
          <p:cNvSpPr txBox="1"/>
          <p:nvPr/>
        </p:nvSpPr>
        <p:spPr>
          <a:xfrm>
            <a:off x="536028" y="304802"/>
            <a:ext cx="1755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建议与意见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5CAD38-76FC-2449-B7E4-50B1095AC7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838575"/>
              </p:ext>
            </p:extLst>
          </p:nvPr>
        </p:nvGraphicFramePr>
        <p:xfrm>
          <a:off x="536028" y="782728"/>
          <a:ext cx="10625961" cy="5817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5420">
                  <a:extLst>
                    <a:ext uri="{9D8B030D-6E8A-4147-A177-3AD203B41FA5}">
                      <a16:colId xmlns:a16="http://schemas.microsoft.com/office/drawing/2014/main" val="3238093313"/>
                    </a:ext>
                  </a:extLst>
                </a:gridCol>
                <a:gridCol w="1254948">
                  <a:extLst>
                    <a:ext uri="{9D8B030D-6E8A-4147-A177-3AD203B41FA5}">
                      <a16:colId xmlns:a16="http://schemas.microsoft.com/office/drawing/2014/main" val="3397443848"/>
                    </a:ext>
                  </a:extLst>
                </a:gridCol>
                <a:gridCol w="997421">
                  <a:extLst>
                    <a:ext uri="{9D8B030D-6E8A-4147-A177-3AD203B41FA5}">
                      <a16:colId xmlns:a16="http://schemas.microsoft.com/office/drawing/2014/main" val="408003921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257783326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915255313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437411519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45600319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316685251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3437986698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945623956"/>
                    </a:ext>
                  </a:extLst>
                </a:gridCol>
              </a:tblGrid>
              <a:tr h="1163554">
                <a:tc>
                  <a:txBody>
                    <a:bodyPr/>
                    <a:lstStyle/>
                    <a:p>
                      <a:r>
                        <a:rPr lang="zh-CN" altLang="en-US" dirty="0"/>
                        <a:t>人</a:t>
                      </a:r>
                      <a:r>
                        <a:rPr lang="en-US" altLang="zh-CN" dirty="0"/>
                        <a:t>\</a:t>
                      </a:r>
                      <a:r>
                        <a:rPr lang="zh-CN" altLang="en-US" dirty="0"/>
                        <a:t>建议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217642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366382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273696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530625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1770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7320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4ACF06-5D3C-EE4A-81D4-B1992544D68D}"/>
              </a:ext>
            </a:extLst>
          </p:cNvPr>
          <p:cNvSpPr txBox="1"/>
          <p:nvPr/>
        </p:nvSpPr>
        <p:spPr>
          <a:xfrm>
            <a:off x="2249214" y="304800"/>
            <a:ext cx="225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截图、图片、文案及其它资源都可以放</a:t>
            </a:r>
            <a:r>
              <a:rPr lang="zh-CN" altLang="en-US"/>
              <a:t>在这里。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B140E4-F65D-0B4A-AD97-5FF537F73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22" y="1947739"/>
            <a:ext cx="4030935" cy="2808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C649DC-16D4-914C-8013-59E1DEC74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0391" y="1386534"/>
            <a:ext cx="3554454" cy="29648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C50889-FEEE-E942-AA8F-F177CEB68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3540" y="1986193"/>
            <a:ext cx="4123112" cy="25769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6B2081-C35B-ED49-9587-700C7FC87A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9978" y="2585852"/>
            <a:ext cx="4803595" cy="30022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E4AF117-7AB8-E340-834F-944C64E5C3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2367" y="3135062"/>
            <a:ext cx="5157832" cy="32236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B4C582-3255-0041-9FE4-39FEEAA4AC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8938" y="3796928"/>
            <a:ext cx="4897715" cy="30610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750024B-2612-8542-9097-31F892E426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08937" y="5088807"/>
            <a:ext cx="4897715" cy="306107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9838C80-7A25-604F-8C20-1051045718AA}"/>
              </a:ext>
            </a:extLst>
          </p:cNvPr>
          <p:cNvSpPr txBox="1"/>
          <p:nvPr/>
        </p:nvSpPr>
        <p:spPr>
          <a:xfrm>
            <a:off x="536028" y="134808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简化命令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E0B08F-5D76-8549-8FBF-09BF1D5F8C3C}"/>
              </a:ext>
            </a:extLst>
          </p:cNvPr>
          <p:cNvSpPr txBox="1"/>
          <p:nvPr/>
        </p:nvSpPr>
        <p:spPr>
          <a:xfrm>
            <a:off x="5449124" y="794680"/>
            <a:ext cx="1135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Gitee</a:t>
            </a:r>
            <a:r>
              <a:rPr lang="zh-CN" altLang="en-US" dirty="0"/>
              <a:t>的使用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376D69-04CB-AD44-BC76-FA6ECA2A37CD}"/>
              </a:ext>
            </a:extLst>
          </p:cNvPr>
          <p:cNvSpPr txBox="1"/>
          <p:nvPr/>
        </p:nvSpPr>
        <p:spPr>
          <a:xfrm>
            <a:off x="10362220" y="748513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推荐资源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D9708A8-93D3-6845-B31B-AFD359CFD9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8936" y="5231644"/>
            <a:ext cx="3758486" cy="31350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BBF983B-5E73-F94D-B3DA-82BD77EE93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73573" y="1306940"/>
            <a:ext cx="4011800" cy="250737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231B68F-69FE-E042-B29F-9859E6B986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45258" y="1571993"/>
            <a:ext cx="4168962" cy="267153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1E8A172-C407-0140-9088-490E5246B84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90320" y="1702527"/>
            <a:ext cx="1611384" cy="283894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C3105C4-8197-674C-9CD7-853B3C1D11A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54027" y="2467012"/>
            <a:ext cx="4398843" cy="274927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B047B44-C53D-7343-A3F2-59C7E5205B5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65528" y="2313605"/>
            <a:ext cx="3141579" cy="486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293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072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D14112-833C-BC43-AD16-D1DB3DE9E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7175"/>
            <a:ext cx="12192000" cy="39836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588F5F-57D4-D242-84CE-872CB288A2B7}"/>
              </a:ext>
            </a:extLst>
          </p:cNvPr>
          <p:cNvSpPr txBox="1"/>
          <p:nvPr/>
        </p:nvSpPr>
        <p:spPr>
          <a:xfrm>
            <a:off x="5597911" y="2212694"/>
            <a:ext cx="4684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Intro to Open Source Community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09546B-F748-714B-957C-907AC2A909E6}"/>
              </a:ext>
            </a:extLst>
          </p:cNvPr>
          <p:cNvSpPr txBox="1"/>
          <p:nvPr/>
        </p:nvSpPr>
        <p:spPr>
          <a:xfrm>
            <a:off x="5597912" y="3192019"/>
            <a:ext cx="3724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Basic Use of Git &amp; GitHub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CCB9D1-91D8-C442-AA6F-C5098BFBF1F8}"/>
              </a:ext>
            </a:extLst>
          </p:cNvPr>
          <p:cNvSpPr txBox="1"/>
          <p:nvPr/>
        </p:nvSpPr>
        <p:spPr>
          <a:xfrm>
            <a:off x="5597912" y="4123449"/>
            <a:ext cx="170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Useful Tips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2A5843-09B9-8C48-A814-878BF0C6165E}"/>
              </a:ext>
            </a:extLst>
          </p:cNvPr>
          <p:cNvSpPr txBox="1"/>
          <p:nvPr/>
        </p:nvSpPr>
        <p:spPr>
          <a:xfrm>
            <a:off x="5597911" y="5084859"/>
            <a:ext cx="1895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Check it out 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F3DFC05-BA56-424C-811E-AC7EA264157C}"/>
              </a:ext>
            </a:extLst>
          </p:cNvPr>
          <p:cNvSpPr txBox="1"/>
          <p:nvPr/>
        </p:nvSpPr>
        <p:spPr>
          <a:xfrm>
            <a:off x="768460" y="615763"/>
            <a:ext cx="4829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altLang="zh-CN" sz="2400" dirty="0">
                <a:latin typeface="Helvetica" pitchFamily="2" charset="0"/>
              </a:rPr>
              <a:t>CONENTS</a:t>
            </a:r>
            <a:endParaRPr lang="zh-CN" altLang="en-US" sz="24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763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061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8526AFD-7B27-074C-86A5-C91EDC826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564" y="1625600"/>
            <a:ext cx="3206729" cy="32497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A22629-7F1E-6A49-9990-8AA396F6BE15}"/>
              </a:ext>
            </a:extLst>
          </p:cNvPr>
          <p:cNvSpPr txBox="1"/>
          <p:nvPr/>
        </p:nvSpPr>
        <p:spPr>
          <a:xfrm>
            <a:off x="3493339" y="2865736"/>
            <a:ext cx="84385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Helvetica" pitchFamily="2" charset="0"/>
              </a:rPr>
              <a:t>Intro to Open Source Community</a:t>
            </a:r>
          </a:p>
        </p:txBody>
      </p:sp>
    </p:spTree>
    <p:extLst>
      <p:ext uri="{BB962C8B-B14F-4D97-AF65-F5344CB8AC3E}">
        <p14:creationId xmlns:p14="http://schemas.microsoft.com/office/powerpoint/2010/main" val="129783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40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12B66B-C7D6-DD42-8219-C57277D7D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285" y="1696358"/>
            <a:ext cx="3120571" cy="32180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3A9B0-F2CC-E340-AF7D-D23565496894}"/>
              </a:ext>
            </a:extLst>
          </p:cNvPr>
          <p:cNvSpPr txBox="1"/>
          <p:nvPr/>
        </p:nvSpPr>
        <p:spPr>
          <a:xfrm>
            <a:off x="3918856" y="2920681"/>
            <a:ext cx="66800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Helvetica" pitchFamily="2" charset="0"/>
              </a:rPr>
              <a:t>Basic Use of Git &amp; GitHub</a:t>
            </a:r>
          </a:p>
        </p:txBody>
      </p:sp>
    </p:spTree>
    <p:extLst>
      <p:ext uri="{BB962C8B-B14F-4D97-AF65-F5344CB8AC3E}">
        <p14:creationId xmlns:p14="http://schemas.microsoft.com/office/powerpoint/2010/main" val="3325970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83" y="160022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CEB7425-38F9-434E-BD19-E8DBC53F497B}"/>
              </a:ext>
            </a:extLst>
          </p:cNvPr>
          <p:cNvSpPr txBox="1"/>
          <p:nvPr/>
        </p:nvSpPr>
        <p:spPr>
          <a:xfrm>
            <a:off x="1597981" y="381740"/>
            <a:ext cx="8815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" pitchFamily="2" charset="0"/>
              </a:rPr>
              <a:t>Basic Use of Git &amp; GitHub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D7EAB36-D57A-4E3A-B19A-DB6A5EDA8B18}"/>
              </a:ext>
            </a:extLst>
          </p:cNvPr>
          <p:cNvSpPr txBox="1"/>
          <p:nvPr/>
        </p:nvSpPr>
        <p:spPr>
          <a:xfrm>
            <a:off x="559175" y="1521397"/>
            <a:ext cx="999965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0</a:t>
            </a:r>
            <a:r>
              <a:rPr lang="zh-CN" altLang="en-US" dirty="0"/>
              <a:t>，设置身份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下载并打开</a:t>
            </a:r>
            <a:r>
              <a:rPr lang="en-US" altLang="zh-CN" dirty="0"/>
              <a:t>git bash</a:t>
            </a:r>
            <a:r>
              <a:rPr lang="zh-CN" altLang="en-US" dirty="0"/>
              <a:t>，界面为命令行</a:t>
            </a:r>
            <a:endParaRPr lang="en-US" altLang="zh-CN" dirty="0"/>
          </a:p>
          <a:p>
            <a:pPr lvl="3"/>
            <a:r>
              <a:rPr lang="en-US" altLang="zh-CN" dirty="0">
                <a:latin typeface="Lucida Console" panose="020B0609040504020204" pitchFamily="49" charset="0"/>
              </a:rPr>
              <a:t>$ git config --global user.name 'your name’</a:t>
            </a:r>
          </a:p>
          <a:p>
            <a:pPr lvl="3"/>
            <a:r>
              <a:rPr lang="en-US" altLang="zh-CN" dirty="0">
                <a:latin typeface="Lucida Console" panose="020B0609040504020204" pitchFamily="49" charset="0"/>
              </a:rPr>
              <a:t>$ git config --global </a:t>
            </a:r>
            <a:r>
              <a:rPr lang="en-US" altLang="zh-CN" dirty="0" err="1">
                <a:latin typeface="Lucida Console" panose="020B0609040504020204" pitchFamily="49" charset="0"/>
              </a:rPr>
              <a:t>user.email</a:t>
            </a:r>
            <a:r>
              <a:rPr lang="en-US" altLang="zh-CN" dirty="0">
                <a:latin typeface="Lucida Console" panose="020B0609040504020204" pitchFamily="49" charset="0"/>
              </a:rPr>
              <a:t> 'your email’</a:t>
            </a:r>
          </a:p>
          <a:p>
            <a:pPr lvl="3"/>
            <a:endParaRPr lang="en-US" altLang="zh-CN" dirty="0">
              <a:latin typeface="Lucida Console" panose="020B0609040504020204" pitchFamily="49" charset="0"/>
            </a:endParaRPr>
          </a:p>
          <a:p>
            <a:r>
              <a:rPr lang="en-US" altLang="zh-CN" dirty="0"/>
              <a:t>1</a:t>
            </a:r>
            <a:r>
              <a:rPr lang="zh-CN" altLang="en-US" dirty="0"/>
              <a:t>，远程仓库拷贝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成品在</a:t>
            </a:r>
            <a:r>
              <a:rPr lang="en-US" altLang="zh-CN" dirty="0"/>
              <a:t>master</a:t>
            </a:r>
            <a:r>
              <a:rPr lang="zh-CN" altLang="en-US" dirty="0"/>
              <a:t>，每个人自己的仓库里有一个半成品仓库</a:t>
            </a:r>
            <a:r>
              <a:rPr lang="en-US" altLang="zh-CN" dirty="0"/>
              <a:t>dev</a:t>
            </a:r>
            <a:r>
              <a:rPr lang="zh-CN" altLang="en-US" dirty="0"/>
              <a:t>，各自上传合并</a:t>
            </a:r>
            <a:r>
              <a:rPr lang="en-US" altLang="zh-CN" dirty="0"/>
              <a:t>dev</a:t>
            </a:r>
            <a:r>
              <a:rPr lang="zh-CN" altLang="en-US" dirty="0"/>
              <a:t>即可得到最终产品</a:t>
            </a:r>
            <a:endParaRPr lang="en-US" altLang="zh-CN" dirty="0"/>
          </a:p>
          <a:p>
            <a:pPr lvl="3"/>
            <a:r>
              <a:rPr lang="en-US" altLang="zh-CN" dirty="0">
                <a:latin typeface="Lucida Console" panose="020B0609040504020204" pitchFamily="49" charset="0"/>
              </a:rPr>
              <a:t>$ git branch dev </a:t>
            </a:r>
            <a:r>
              <a:rPr lang="zh-CN" altLang="zh-CN" dirty="0">
                <a:latin typeface="Lucida Console" panose="020B0609040504020204" pitchFamily="49" charset="0"/>
              </a:rPr>
              <a:t>创建一条分支</a:t>
            </a:r>
            <a:r>
              <a:rPr lang="en-US" altLang="zh-CN" dirty="0">
                <a:latin typeface="Lucida Console" panose="020B0609040504020204" pitchFamily="49" charset="0"/>
              </a:rPr>
              <a:t>dev</a:t>
            </a:r>
            <a:endParaRPr lang="zh-CN" altLang="zh-CN" dirty="0">
              <a:latin typeface="Lucida Console" panose="020B0609040504020204" pitchFamily="49" charset="0"/>
            </a:endParaRPr>
          </a:p>
          <a:p>
            <a:pPr lvl="3"/>
            <a:r>
              <a:rPr lang="en-US" altLang="zh-CN" dirty="0">
                <a:latin typeface="Lucida Console" panose="020B0609040504020204" pitchFamily="49" charset="0"/>
              </a:rPr>
              <a:t>$ git checkout dev </a:t>
            </a:r>
            <a:r>
              <a:rPr lang="zh-CN" altLang="zh-CN" dirty="0">
                <a:latin typeface="Lucida Console" panose="020B0609040504020204" pitchFamily="49" charset="0"/>
              </a:rPr>
              <a:t>切换到分支</a:t>
            </a:r>
            <a:r>
              <a:rPr lang="en-US" altLang="zh-CN" dirty="0">
                <a:latin typeface="Lucida Console" panose="020B0609040504020204" pitchFamily="49" charset="0"/>
              </a:rPr>
              <a:t>dev</a:t>
            </a:r>
          </a:p>
          <a:p>
            <a:pPr lvl="3"/>
            <a:endParaRPr lang="zh-CN" altLang="zh-CN" dirty="0">
              <a:latin typeface="Lucida Console" panose="020B0609040504020204" pitchFamily="49" charset="0"/>
            </a:endParaRPr>
          </a:p>
          <a:p>
            <a:r>
              <a:rPr lang="en-US" altLang="zh-CN" dirty="0"/>
              <a:t>2</a:t>
            </a:r>
            <a:r>
              <a:rPr lang="zh-CN" altLang="en-US" dirty="0"/>
              <a:t>，上传第一个文件</a:t>
            </a:r>
            <a:endParaRPr lang="en-US" altLang="zh-CN" dirty="0"/>
          </a:p>
          <a:p>
            <a:r>
              <a:rPr lang="en-US" altLang="zh-CN" dirty="0"/>
              <a:t>	$ </a:t>
            </a:r>
            <a:r>
              <a:rPr lang="en-US" altLang="zh-CN" dirty="0">
                <a:latin typeface="Lucida Console" panose="020B0609040504020204" pitchFamily="49" charset="0"/>
              </a:rPr>
              <a:t>git add preppt.pptx </a:t>
            </a:r>
          </a:p>
          <a:p>
            <a:r>
              <a:rPr lang="en-US" altLang="zh-CN" dirty="0">
                <a:latin typeface="Lucida Console" panose="020B0609040504020204" pitchFamily="49" charset="0"/>
              </a:rPr>
              <a:t>	$</a:t>
            </a:r>
            <a:r>
              <a:rPr lang="zh-CN" altLang="zh-CN" dirty="0"/>
              <a:t> </a:t>
            </a:r>
            <a:r>
              <a:rPr lang="en-US" altLang="zh-CN" dirty="0">
                <a:latin typeface="Lucida Console" panose="020B0609040504020204" pitchFamily="49" charset="0"/>
              </a:rPr>
              <a:t>git commit -m </a:t>
            </a:r>
            <a:r>
              <a:rPr lang="en-US" altLang="zh-CN" dirty="0"/>
              <a:t>‘</a:t>
            </a:r>
            <a:r>
              <a:rPr lang="zh-CN" altLang="zh-CN" dirty="0"/>
              <a:t>你想备注的话</a:t>
            </a:r>
            <a:r>
              <a:rPr lang="en-US" altLang="zh-CN" dirty="0"/>
              <a:t>’</a:t>
            </a:r>
          </a:p>
          <a:p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7059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914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252EF8-235D-D84E-9149-3BCD7507C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664" y="1494065"/>
            <a:ext cx="3171694" cy="34262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714277-35B1-5245-8102-632EE5F2E746}"/>
              </a:ext>
            </a:extLst>
          </p:cNvPr>
          <p:cNvSpPr txBox="1"/>
          <p:nvPr/>
        </p:nvSpPr>
        <p:spPr>
          <a:xfrm>
            <a:off x="5336656" y="2822483"/>
            <a:ext cx="29769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Helvetica" pitchFamily="2" charset="0"/>
              </a:rPr>
              <a:t>Useful Tips</a:t>
            </a:r>
          </a:p>
        </p:txBody>
      </p:sp>
    </p:spTree>
    <p:extLst>
      <p:ext uri="{BB962C8B-B14F-4D97-AF65-F5344CB8AC3E}">
        <p14:creationId xmlns:p14="http://schemas.microsoft.com/office/powerpoint/2010/main" val="65745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0147B3A-5BCF-DF4E-9C9D-54C8314139A4}"/>
              </a:ext>
            </a:extLst>
          </p:cNvPr>
          <p:cNvSpPr txBox="1"/>
          <p:nvPr/>
        </p:nvSpPr>
        <p:spPr>
          <a:xfrm>
            <a:off x="1920722" y="526470"/>
            <a:ext cx="2872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Useful Tips - Config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9EA9BF3-8C40-9842-A0C6-5FF1F002C808}"/>
              </a:ext>
            </a:extLst>
          </p:cNvPr>
          <p:cNvSpPr/>
          <p:nvPr/>
        </p:nvSpPr>
        <p:spPr>
          <a:xfrm>
            <a:off x="1639896" y="2070340"/>
            <a:ext cx="2242868" cy="707366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ucida Console" panose="020B0609040504020204" pitchFamily="49" charset="0"/>
              </a:rPr>
              <a:t>git add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9618A68-E8A0-0F46-9B74-69D3281C3AFA}"/>
              </a:ext>
            </a:extLst>
          </p:cNvPr>
          <p:cNvSpPr/>
          <p:nvPr/>
        </p:nvSpPr>
        <p:spPr>
          <a:xfrm>
            <a:off x="1639896" y="3146010"/>
            <a:ext cx="2242868" cy="707366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ucida Console" panose="020B0609040504020204" pitchFamily="49" charset="0"/>
              </a:rPr>
              <a:t>git commit –m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1ABAF8-0FC5-6F41-9316-40CED0DFD1D5}"/>
              </a:ext>
            </a:extLst>
          </p:cNvPr>
          <p:cNvSpPr/>
          <p:nvPr/>
        </p:nvSpPr>
        <p:spPr>
          <a:xfrm>
            <a:off x="1639896" y="4241930"/>
            <a:ext cx="2242868" cy="707366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ucida Console" panose="020B0609040504020204" pitchFamily="49" charset="0"/>
              </a:rPr>
              <a:t>git merge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BD77651B-A6D0-9849-AFAE-53FBE7F3CD5F}"/>
              </a:ext>
            </a:extLst>
          </p:cNvPr>
          <p:cNvSpPr/>
          <p:nvPr/>
        </p:nvSpPr>
        <p:spPr>
          <a:xfrm>
            <a:off x="1639896" y="5337850"/>
            <a:ext cx="2242868" cy="707366"/>
          </a:xfrm>
          <a:prstGeom prst="round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ucida Console" panose="020B0609040504020204" pitchFamily="49" charset="0"/>
              </a:rPr>
              <a:t>git status</a:t>
            </a:r>
          </a:p>
        </p:txBody>
      </p:sp>
      <p:sp>
        <p:nvSpPr>
          <p:cNvPr id="3" name="Snip Diagonal Corner Rectangle 2">
            <a:extLst>
              <a:ext uri="{FF2B5EF4-FFF2-40B4-BE49-F238E27FC236}">
                <a16:creationId xmlns:a16="http://schemas.microsoft.com/office/drawing/2014/main" id="{9B0BF12B-A6DF-264C-8B78-186F9A348ADA}"/>
              </a:ext>
            </a:extLst>
          </p:cNvPr>
          <p:cNvSpPr/>
          <p:nvPr/>
        </p:nvSpPr>
        <p:spPr>
          <a:xfrm>
            <a:off x="7459746" y="2070340"/>
            <a:ext cx="2375108" cy="707366"/>
          </a:xfrm>
          <a:prstGeom prst="snip2DiagRect">
            <a:avLst>
              <a:gd name="adj1" fmla="val 50000"/>
              <a:gd name="adj2" fmla="val 0"/>
            </a:avLst>
          </a:prstGeom>
          <a:solidFill>
            <a:srgbClr val="FF8B25"/>
          </a:soli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ucida Console" panose="020B0609040504020204" pitchFamily="49" charset="0"/>
              </a:rPr>
              <a:t>git a</a:t>
            </a:r>
          </a:p>
        </p:txBody>
      </p:sp>
      <p:sp>
        <p:nvSpPr>
          <p:cNvPr id="13" name="Snip Diagonal Corner Rectangle 12">
            <a:extLst>
              <a:ext uri="{FF2B5EF4-FFF2-40B4-BE49-F238E27FC236}">
                <a16:creationId xmlns:a16="http://schemas.microsoft.com/office/drawing/2014/main" id="{6D6486FA-9A12-1944-AFE9-8410259FC84F}"/>
              </a:ext>
            </a:extLst>
          </p:cNvPr>
          <p:cNvSpPr/>
          <p:nvPr/>
        </p:nvSpPr>
        <p:spPr>
          <a:xfrm>
            <a:off x="7459746" y="3146010"/>
            <a:ext cx="2375108" cy="707366"/>
          </a:xfrm>
          <a:prstGeom prst="snip2DiagRect">
            <a:avLst>
              <a:gd name="adj1" fmla="val 50000"/>
              <a:gd name="adj2" fmla="val 0"/>
            </a:avLst>
          </a:prstGeom>
          <a:solidFill>
            <a:srgbClr val="FF8B25"/>
          </a:soli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ucida Console" panose="020B0609040504020204" pitchFamily="49" charset="0"/>
              </a:rPr>
              <a:t>git c</a:t>
            </a:r>
          </a:p>
        </p:txBody>
      </p:sp>
      <p:sp>
        <p:nvSpPr>
          <p:cNvPr id="14" name="Snip Diagonal Corner Rectangle 13">
            <a:extLst>
              <a:ext uri="{FF2B5EF4-FFF2-40B4-BE49-F238E27FC236}">
                <a16:creationId xmlns:a16="http://schemas.microsoft.com/office/drawing/2014/main" id="{864A2505-8FB4-1741-8FD1-DF61AAEDB4A8}"/>
              </a:ext>
            </a:extLst>
          </p:cNvPr>
          <p:cNvSpPr/>
          <p:nvPr/>
        </p:nvSpPr>
        <p:spPr>
          <a:xfrm>
            <a:off x="7459746" y="4241930"/>
            <a:ext cx="2375108" cy="707366"/>
          </a:xfrm>
          <a:prstGeom prst="snip2DiagRect">
            <a:avLst>
              <a:gd name="adj1" fmla="val 50000"/>
              <a:gd name="adj2" fmla="val 0"/>
            </a:avLst>
          </a:prstGeom>
          <a:solidFill>
            <a:srgbClr val="FF8B25"/>
          </a:soli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ucida Console" panose="020B0609040504020204" pitchFamily="49" charset="0"/>
              </a:rPr>
              <a:t>git m</a:t>
            </a:r>
          </a:p>
        </p:txBody>
      </p:sp>
      <p:sp>
        <p:nvSpPr>
          <p:cNvPr id="15" name="Snip Diagonal Corner Rectangle 14">
            <a:extLst>
              <a:ext uri="{FF2B5EF4-FFF2-40B4-BE49-F238E27FC236}">
                <a16:creationId xmlns:a16="http://schemas.microsoft.com/office/drawing/2014/main" id="{FB81E17D-3240-8042-B477-A989DEB5FDF4}"/>
              </a:ext>
            </a:extLst>
          </p:cNvPr>
          <p:cNvSpPr/>
          <p:nvPr/>
        </p:nvSpPr>
        <p:spPr>
          <a:xfrm>
            <a:off x="7459746" y="5337850"/>
            <a:ext cx="2375108" cy="707366"/>
          </a:xfrm>
          <a:prstGeom prst="snip2DiagRect">
            <a:avLst>
              <a:gd name="adj1" fmla="val 50000"/>
              <a:gd name="adj2" fmla="val 0"/>
            </a:avLst>
          </a:prstGeom>
          <a:solidFill>
            <a:srgbClr val="FF8B25"/>
          </a:soli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Lucida Console" panose="020B0609040504020204" pitchFamily="49" charset="0"/>
              </a:rPr>
              <a:t>git s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4622641-8009-A54E-B1BE-5C95D30B45BD}"/>
              </a:ext>
            </a:extLst>
          </p:cNvPr>
          <p:cNvSpPr/>
          <p:nvPr/>
        </p:nvSpPr>
        <p:spPr>
          <a:xfrm rot="5400000">
            <a:off x="5306957" y="1755095"/>
            <a:ext cx="728598" cy="1316625"/>
          </a:xfrm>
          <a:custGeom>
            <a:avLst/>
            <a:gdLst>
              <a:gd name="connsiteX0" fmla="*/ 0 w 5413374"/>
              <a:gd name="connsiteY0" fmla="*/ 1894681 h 5413374"/>
              <a:gd name="connsiteX1" fmla="*/ 2706687 w 5413374"/>
              <a:gd name="connsiteY1" fmla="*/ 0 h 5413374"/>
              <a:gd name="connsiteX2" fmla="*/ 5413374 w 5413374"/>
              <a:gd name="connsiteY2" fmla="*/ 1894681 h 5413374"/>
              <a:gd name="connsiteX3" fmla="*/ 4060031 w 5413374"/>
              <a:gd name="connsiteY3" fmla="*/ 1894681 h 5413374"/>
              <a:gd name="connsiteX4" fmla="*/ 4060031 w 5413374"/>
              <a:gd name="connsiteY4" fmla="*/ 5413374 h 5413374"/>
              <a:gd name="connsiteX5" fmla="*/ 1353344 w 5413374"/>
              <a:gd name="connsiteY5" fmla="*/ 5413374 h 5413374"/>
              <a:gd name="connsiteX6" fmla="*/ 1353344 w 5413374"/>
              <a:gd name="connsiteY6" fmla="*/ 1894681 h 5413374"/>
              <a:gd name="connsiteX7" fmla="*/ 0 w 5413374"/>
              <a:gd name="connsiteY7" fmla="*/ 1894681 h 5413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13374" h="5413374">
                <a:moveTo>
                  <a:pt x="0" y="1894681"/>
                </a:moveTo>
                <a:lnTo>
                  <a:pt x="2706687" y="0"/>
                </a:lnTo>
                <a:lnTo>
                  <a:pt x="5413374" y="1894681"/>
                </a:lnTo>
                <a:lnTo>
                  <a:pt x="4060031" y="1894681"/>
                </a:lnTo>
                <a:lnTo>
                  <a:pt x="4060031" y="5413374"/>
                </a:lnTo>
                <a:lnTo>
                  <a:pt x="1353344" y="5413374"/>
                </a:lnTo>
                <a:lnTo>
                  <a:pt x="1353344" y="1894681"/>
                </a:lnTo>
                <a:lnTo>
                  <a:pt x="0" y="1894681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94288" tIns="1388284" rIns="1794287" bIns="440944" numCol="1" spcCol="1270" anchor="ctr" anchorCtr="0">
            <a:noAutofit/>
          </a:bodyPr>
          <a:lstStyle/>
          <a:p>
            <a:pPr marL="0" lvl="0" indent="0"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6200" kern="1200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194F674D-5193-E64A-B679-48C19808C5D6}"/>
              </a:ext>
            </a:extLst>
          </p:cNvPr>
          <p:cNvSpPr/>
          <p:nvPr/>
        </p:nvSpPr>
        <p:spPr>
          <a:xfrm rot="5400000">
            <a:off x="5306956" y="2809490"/>
            <a:ext cx="728598" cy="1316625"/>
          </a:xfrm>
          <a:custGeom>
            <a:avLst/>
            <a:gdLst>
              <a:gd name="connsiteX0" fmla="*/ 0 w 5413374"/>
              <a:gd name="connsiteY0" fmla="*/ 1894681 h 5413374"/>
              <a:gd name="connsiteX1" fmla="*/ 2706687 w 5413374"/>
              <a:gd name="connsiteY1" fmla="*/ 0 h 5413374"/>
              <a:gd name="connsiteX2" fmla="*/ 5413374 w 5413374"/>
              <a:gd name="connsiteY2" fmla="*/ 1894681 h 5413374"/>
              <a:gd name="connsiteX3" fmla="*/ 4060031 w 5413374"/>
              <a:gd name="connsiteY3" fmla="*/ 1894681 h 5413374"/>
              <a:gd name="connsiteX4" fmla="*/ 4060031 w 5413374"/>
              <a:gd name="connsiteY4" fmla="*/ 5413374 h 5413374"/>
              <a:gd name="connsiteX5" fmla="*/ 1353344 w 5413374"/>
              <a:gd name="connsiteY5" fmla="*/ 5413374 h 5413374"/>
              <a:gd name="connsiteX6" fmla="*/ 1353344 w 5413374"/>
              <a:gd name="connsiteY6" fmla="*/ 1894681 h 5413374"/>
              <a:gd name="connsiteX7" fmla="*/ 0 w 5413374"/>
              <a:gd name="connsiteY7" fmla="*/ 1894681 h 5413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13374" h="5413374">
                <a:moveTo>
                  <a:pt x="0" y="1894681"/>
                </a:moveTo>
                <a:lnTo>
                  <a:pt x="2706687" y="0"/>
                </a:lnTo>
                <a:lnTo>
                  <a:pt x="5413374" y="1894681"/>
                </a:lnTo>
                <a:lnTo>
                  <a:pt x="4060031" y="1894681"/>
                </a:lnTo>
                <a:lnTo>
                  <a:pt x="4060031" y="5413374"/>
                </a:lnTo>
                <a:lnTo>
                  <a:pt x="1353344" y="5413374"/>
                </a:lnTo>
                <a:lnTo>
                  <a:pt x="1353344" y="1894681"/>
                </a:lnTo>
                <a:lnTo>
                  <a:pt x="0" y="1894681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94288" tIns="1388284" rIns="1794287" bIns="440944" numCol="1" spcCol="1270" anchor="ctr" anchorCtr="0">
            <a:noAutofit/>
          </a:bodyPr>
          <a:lstStyle/>
          <a:p>
            <a:pPr marL="0" lvl="0" indent="0"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6200" kern="1200" dirty="0"/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F581FCE8-C963-034E-A4E2-F663F917DA40}"/>
              </a:ext>
            </a:extLst>
          </p:cNvPr>
          <p:cNvSpPr/>
          <p:nvPr/>
        </p:nvSpPr>
        <p:spPr>
          <a:xfrm rot="5400000">
            <a:off x="5306956" y="4918281"/>
            <a:ext cx="728598" cy="1316625"/>
          </a:xfrm>
          <a:custGeom>
            <a:avLst/>
            <a:gdLst>
              <a:gd name="connsiteX0" fmla="*/ 0 w 5413374"/>
              <a:gd name="connsiteY0" fmla="*/ 1894681 h 5413374"/>
              <a:gd name="connsiteX1" fmla="*/ 2706687 w 5413374"/>
              <a:gd name="connsiteY1" fmla="*/ 0 h 5413374"/>
              <a:gd name="connsiteX2" fmla="*/ 5413374 w 5413374"/>
              <a:gd name="connsiteY2" fmla="*/ 1894681 h 5413374"/>
              <a:gd name="connsiteX3" fmla="*/ 4060031 w 5413374"/>
              <a:gd name="connsiteY3" fmla="*/ 1894681 h 5413374"/>
              <a:gd name="connsiteX4" fmla="*/ 4060031 w 5413374"/>
              <a:gd name="connsiteY4" fmla="*/ 5413374 h 5413374"/>
              <a:gd name="connsiteX5" fmla="*/ 1353344 w 5413374"/>
              <a:gd name="connsiteY5" fmla="*/ 5413374 h 5413374"/>
              <a:gd name="connsiteX6" fmla="*/ 1353344 w 5413374"/>
              <a:gd name="connsiteY6" fmla="*/ 1894681 h 5413374"/>
              <a:gd name="connsiteX7" fmla="*/ 0 w 5413374"/>
              <a:gd name="connsiteY7" fmla="*/ 1894681 h 5413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13374" h="5413374">
                <a:moveTo>
                  <a:pt x="0" y="1894681"/>
                </a:moveTo>
                <a:lnTo>
                  <a:pt x="2706687" y="0"/>
                </a:lnTo>
                <a:lnTo>
                  <a:pt x="5413374" y="1894681"/>
                </a:lnTo>
                <a:lnTo>
                  <a:pt x="4060031" y="1894681"/>
                </a:lnTo>
                <a:lnTo>
                  <a:pt x="4060031" y="5413374"/>
                </a:lnTo>
                <a:lnTo>
                  <a:pt x="1353344" y="5413374"/>
                </a:lnTo>
                <a:lnTo>
                  <a:pt x="1353344" y="1894681"/>
                </a:lnTo>
                <a:lnTo>
                  <a:pt x="0" y="1894681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94288" tIns="1388284" rIns="1794287" bIns="440944" numCol="1" spcCol="1270" anchor="ctr" anchorCtr="0">
            <a:noAutofit/>
          </a:bodyPr>
          <a:lstStyle/>
          <a:p>
            <a:pPr marL="0" lvl="0" indent="0"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6200" kern="1200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6F8CBFCF-9463-464B-AD9D-A4F58C94A307}"/>
              </a:ext>
            </a:extLst>
          </p:cNvPr>
          <p:cNvSpPr/>
          <p:nvPr/>
        </p:nvSpPr>
        <p:spPr>
          <a:xfrm rot="5400000">
            <a:off x="5306956" y="3863885"/>
            <a:ext cx="728598" cy="1316625"/>
          </a:xfrm>
          <a:custGeom>
            <a:avLst/>
            <a:gdLst>
              <a:gd name="connsiteX0" fmla="*/ 0 w 5413374"/>
              <a:gd name="connsiteY0" fmla="*/ 1894681 h 5413374"/>
              <a:gd name="connsiteX1" fmla="*/ 2706687 w 5413374"/>
              <a:gd name="connsiteY1" fmla="*/ 0 h 5413374"/>
              <a:gd name="connsiteX2" fmla="*/ 5413374 w 5413374"/>
              <a:gd name="connsiteY2" fmla="*/ 1894681 h 5413374"/>
              <a:gd name="connsiteX3" fmla="*/ 4060031 w 5413374"/>
              <a:gd name="connsiteY3" fmla="*/ 1894681 h 5413374"/>
              <a:gd name="connsiteX4" fmla="*/ 4060031 w 5413374"/>
              <a:gd name="connsiteY4" fmla="*/ 5413374 h 5413374"/>
              <a:gd name="connsiteX5" fmla="*/ 1353344 w 5413374"/>
              <a:gd name="connsiteY5" fmla="*/ 5413374 h 5413374"/>
              <a:gd name="connsiteX6" fmla="*/ 1353344 w 5413374"/>
              <a:gd name="connsiteY6" fmla="*/ 1894681 h 5413374"/>
              <a:gd name="connsiteX7" fmla="*/ 0 w 5413374"/>
              <a:gd name="connsiteY7" fmla="*/ 1894681 h 54133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413374" h="5413374">
                <a:moveTo>
                  <a:pt x="0" y="1894681"/>
                </a:moveTo>
                <a:lnTo>
                  <a:pt x="2706687" y="0"/>
                </a:lnTo>
                <a:lnTo>
                  <a:pt x="5413374" y="1894681"/>
                </a:lnTo>
                <a:lnTo>
                  <a:pt x="4060031" y="1894681"/>
                </a:lnTo>
                <a:lnTo>
                  <a:pt x="4060031" y="5413374"/>
                </a:lnTo>
                <a:lnTo>
                  <a:pt x="1353344" y="5413374"/>
                </a:lnTo>
                <a:lnTo>
                  <a:pt x="1353344" y="1894681"/>
                </a:lnTo>
                <a:lnTo>
                  <a:pt x="0" y="1894681"/>
                </a:lnTo>
                <a:close/>
              </a:path>
            </a:pathLst>
          </a:custGeom>
          <a:solidFill>
            <a:srgbClr val="00B0F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794288" tIns="1388284" rIns="1794287" bIns="440944" numCol="1" spcCol="1270" anchor="ctr" anchorCtr="0">
            <a:noAutofit/>
          </a:bodyPr>
          <a:lstStyle/>
          <a:p>
            <a:pPr marL="0" lvl="0" indent="0" algn="ctr" defTabSz="2755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en-US" sz="6200" kern="1200" dirty="0"/>
          </a:p>
        </p:txBody>
      </p:sp>
    </p:spTree>
    <p:extLst>
      <p:ext uri="{BB962C8B-B14F-4D97-AF65-F5344CB8AC3E}">
        <p14:creationId xmlns:p14="http://schemas.microsoft.com/office/powerpoint/2010/main" val="16629121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348</Words>
  <Application>Microsoft Macintosh PowerPoint</Application>
  <PresentationFormat>Widescreen</PresentationFormat>
  <Paragraphs>78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等线</vt:lpstr>
      <vt:lpstr>KaiTi</vt:lpstr>
      <vt:lpstr>Arial</vt:lpstr>
      <vt:lpstr>Calibri</vt:lpstr>
      <vt:lpstr>Calibri Light</vt:lpstr>
      <vt:lpstr>Helvetica</vt:lpstr>
      <vt:lpstr>Lucida Console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15</cp:revision>
  <dcterms:created xsi:type="dcterms:W3CDTF">2020-05-27T14:00:08Z</dcterms:created>
  <dcterms:modified xsi:type="dcterms:W3CDTF">2020-06-11T00:40:24Z</dcterms:modified>
</cp:coreProperties>
</file>

<file path=docProps/thumbnail.jpeg>
</file>